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56"/>
  </p:notesMasterIdLst>
  <p:sldIdLst>
    <p:sldId id="256" r:id="rId2"/>
    <p:sldId id="257" r:id="rId3"/>
    <p:sldId id="347" r:id="rId4"/>
    <p:sldId id="344" r:id="rId5"/>
    <p:sldId id="259" r:id="rId6"/>
    <p:sldId id="260" r:id="rId7"/>
    <p:sldId id="325" r:id="rId8"/>
    <p:sldId id="326" r:id="rId9"/>
    <p:sldId id="327" r:id="rId10"/>
    <p:sldId id="328" r:id="rId11"/>
    <p:sldId id="340" r:id="rId12"/>
    <p:sldId id="346" r:id="rId13"/>
    <p:sldId id="329" r:id="rId14"/>
    <p:sldId id="349" r:id="rId15"/>
    <p:sldId id="341" r:id="rId16"/>
    <p:sldId id="343" r:id="rId17"/>
    <p:sldId id="369" r:id="rId18"/>
    <p:sldId id="330" r:id="rId19"/>
    <p:sldId id="370" r:id="rId20"/>
    <p:sldId id="359" r:id="rId21"/>
    <p:sldId id="371" r:id="rId22"/>
    <p:sldId id="350" r:id="rId23"/>
    <p:sldId id="372" r:id="rId24"/>
    <p:sldId id="360" r:id="rId25"/>
    <p:sldId id="373" r:id="rId26"/>
    <p:sldId id="331" r:id="rId27"/>
    <p:sldId id="361" r:id="rId28"/>
    <p:sldId id="332" r:id="rId29"/>
    <p:sldId id="333" r:id="rId30"/>
    <p:sldId id="362" r:id="rId31"/>
    <p:sldId id="335" r:id="rId32"/>
    <p:sldId id="352" r:id="rId33"/>
    <p:sldId id="351" r:id="rId34"/>
    <p:sldId id="353" r:id="rId35"/>
    <p:sldId id="345" r:id="rId36"/>
    <p:sldId id="363" r:id="rId37"/>
    <p:sldId id="336" r:id="rId38"/>
    <p:sldId id="364" r:id="rId39"/>
    <p:sldId id="374" r:id="rId40"/>
    <p:sldId id="365" r:id="rId41"/>
    <p:sldId id="366" r:id="rId42"/>
    <p:sldId id="375" r:id="rId43"/>
    <p:sldId id="367" r:id="rId44"/>
    <p:sldId id="368" r:id="rId45"/>
    <p:sldId id="376" r:id="rId46"/>
    <p:sldId id="377" r:id="rId47"/>
    <p:sldId id="378" r:id="rId48"/>
    <p:sldId id="379" r:id="rId49"/>
    <p:sldId id="337" r:id="rId50"/>
    <p:sldId id="338" r:id="rId51"/>
    <p:sldId id="354" r:id="rId52"/>
    <p:sldId id="380" r:id="rId53"/>
    <p:sldId id="355" r:id="rId54"/>
    <p:sldId id="358" r:id="rId5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Kowalczyk" initials="A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8-25T10:09:51.045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975DF-9872-4681-BC12-CB3F6D7C007C}" type="datetimeFigureOut">
              <a:rPr lang="pl-PL" smtClean="0"/>
              <a:pPr/>
              <a:t>2016-09-18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47424-61AC-4EB9-A055-1FC84EB7AED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96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7834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47424-61AC-4EB9-A055-1FC84EB7AED0}" type="slidenum">
              <a:rPr lang="pl-PL" smtClean="0"/>
              <a:pPr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08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6704-3038-406D-AC78-E9B0D42BF8DF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32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DF-5E19-44DE-865B-FA953BA24658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25542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DF-5E19-44DE-865B-FA953BA24658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280491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DF-5E19-44DE-865B-FA953BA24658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053909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DF-5E19-44DE-865B-FA953BA24658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859263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DF-5E19-44DE-865B-FA953BA24658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09385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67B5-6AF5-44BB-A182-A56D4C060A56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890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EDD0-B520-4CD9-AE07-A674A78C1EDA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975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9DF5-5AB5-4CF1-AFB5-42E30A775573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56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F6BD-4027-46BE-939F-8CC2997D55E0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43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0A1B-8FBB-461E-ADAA-E9F3C3E680CA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09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8BA9-8C90-4767-8DCB-DC2606D94A4C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52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F18F-ADED-4748-AC79-763A9BF6531B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309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1EEB-1AC5-49CE-A0EE-6C699767C83A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33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40B4-AD57-4809-B8BA-26EBF020A694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763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7FC8-2F7C-4828-8F34-EB5509C81FB5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78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DF-5E19-44DE-865B-FA953BA24658}" type="datetime1">
              <a:rPr lang="pl-PL" smtClean="0"/>
              <a:pPr/>
              <a:t>2016-09-18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29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19293" y="2060584"/>
            <a:ext cx="8424863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3200" b="1" dirty="0">
                <a:solidFill>
                  <a:srgbClr val="002060"/>
                </a:solidFill>
              </a:rPr>
              <a:t>Program Rozwoju Obszarów Wiejskich </a:t>
            </a:r>
            <a:br>
              <a:rPr lang="pl-PL" sz="3200" b="1" dirty="0">
                <a:solidFill>
                  <a:srgbClr val="002060"/>
                </a:solidFill>
              </a:rPr>
            </a:br>
            <a:r>
              <a:rPr lang="pl-PL" sz="3200" b="1" dirty="0">
                <a:solidFill>
                  <a:srgbClr val="002060"/>
                </a:solidFill>
              </a:rPr>
              <a:t>2014-2020</a:t>
            </a:r>
            <a:br>
              <a:rPr lang="pl-PL" sz="3200" b="1" dirty="0">
                <a:solidFill>
                  <a:srgbClr val="FF0000"/>
                </a:solidFill>
              </a:rPr>
            </a:br>
            <a:endParaRPr lang="pl-PL" sz="3200" b="1" u="sng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1033" name="Rectangle 29"/>
          <p:cNvSpPr>
            <a:spLocks noChangeArrowheads="1"/>
          </p:cNvSpPr>
          <p:nvPr/>
        </p:nvSpPr>
        <p:spPr bwMode="auto">
          <a:xfrm>
            <a:off x="1524006" y="2448649"/>
            <a:ext cx="18473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/>
          </a:p>
        </p:txBody>
      </p:sp>
      <p:sp>
        <p:nvSpPr>
          <p:cNvPr id="1034" name="Rectangle 30"/>
          <p:cNvSpPr>
            <a:spLocks noChangeArrowheads="1"/>
          </p:cNvSpPr>
          <p:nvPr/>
        </p:nvSpPr>
        <p:spPr bwMode="auto">
          <a:xfrm>
            <a:off x="1524006" y="3112194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9pPr>
          </a:lstStyle>
          <a:p>
            <a:endParaRPr lang="pl-PL" sz="3600"/>
          </a:p>
        </p:txBody>
      </p:sp>
      <p:sp>
        <p:nvSpPr>
          <p:cNvPr id="1035" name="Rectangle 47"/>
          <p:cNvSpPr>
            <a:spLocks noChangeArrowheads="1"/>
          </p:cNvSpPr>
          <p:nvPr/>
        </p:nvSpPr>
        <p:spPr bwMode="auto">
          <a:xfrm>
            <a:off x="1524006" y="3963094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9pPr>
          </a:lstStyle>
          <a:p>
            <a:endParaRPr lang="pl-PL" sz="3600"/>
          </a:p>
        </p:txBody>
      </p:sp>
      <p:sp>
        <p:nvSpPr>
          <p:cNvPr id="1037" name="Text Box 49"/>
          <p:cNvSpPr txBox="1">
            <a:spLocks noChangeArrowheads="1"/>
          </p:cNvSpPr>
          <p:nvPr/>
        </p:nvSpPr>
        <p:spPr bwMode="auto">
          <a:xfrm>
            <a:off x="3210751" y="4005272"/>
            <a:ext cx="56845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sz="3200" b="1" dirty="0">
                <a:solidFill>
                  <a:schemeClr val="accent2"/>
                </a:solidFill>
                <a:latin typeface="+mj-lt"/>
              </a:rPr>
              <a:t>Gospodarka wodno-ściekowa</a:t>
            </a:r>
          </a:p>
        </p:txBody>
      </p:sp>
      <p:pic>
        <p:nvPicPr>
          <p:cNvPr id="32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960" y="240194"/>
            <a:ext cx="741680" cy="803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Obraz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38" y="14551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58935" y="4"/>
            <a:ext cx="1980000" cy="12706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9632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1484313"/>
            <a:ext cx="879951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41120" y="2276475"/>
            <a:ext cx="10012680" cy="39004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sz="2600" dirty="0"/>
              <a:t>6) będzie wynikać z ustaleń miejscowych planów zagospodarowania przestrzennego, jeżeli zostały sporządzone, albo z decyzji ostatecznej o warunkach zabudowy  i zagospodarowania terenu, jeżeli uzyskanie takiej decyzji jest wymagane; </a:t>
            </a:r>
          </a:p>
          <a:p>
            <a:pPr>
              <a:buNone/>
            </a:pPr>
            <a:r>
              <a:rPr lang="pl-PL" sz="2600" dirty="0"/>
              <a:t>7) będzie spójna z dokumentem strategicznym dotyczącym obszaru, na którym jest planowana realizacja operacji, określającym strategię rozwoju oraz obszary lub cele lokalnej polityki rozwoju; </a:t>
            </a:r>
          </a:p>
          <a:p>
            <a:pPr marL="82296" indent="0">
              <a:buNone/>
            </a:pPr>
            <a:r>
              <a:rPr lang="pl-PL" sz="2600" dirty="0"/>
              <a:t> </a:t>
            </a:r>
          </a:p>
          <a:p>
            <a:pPr>
              <a:buNone/>
            </a:pPr>
            <a:endParaRPr lang="pl-PL" sz="3200" dirty="0"/>
          </a:p>
          <a:p>
            <a:endParaRPr lang="pl-PL" sz="3200" dirty="0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10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49" y="22056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4551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5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66586" cy="1320800"/>
          </a:xfrm>
        </p:spPr>
        <p:txBody>
          <a:bodyPr>
            <a:normAutofit fontScale="90000"/>
          </a:bodyPr>
          <a:lstStyle/>
          <a:p>
            <a:br>
              <a:rPr lang="pl-PL" sz="3200" b="1" dirty="0">
                <a:solidFill>
                  <a:srgbClr val="990000"/>
                </a:solidFill>
              </a:rPr>
            </a:br>
            <a:r>
              <a:rPr lang="pl-PL" sz="3200" b="1" dirty="0">
                <a:solidFill>
                  <a:srgbClr val="990000"/>
                </a:solidFill>
              </a:rPr>
              <a:t>                         </a:t>
            </a:r>
            <a:r>
              <a:rPr lang="pl-PL" b="1" dirty="0">
                <a:solidFill>
                  <a:schemeClr val="accent2"/>
                </a:solidFill>
              </a:rPr>
              <a:t>Warunki przyznania pomocy</a:t>
            </a:r>
            <a:r>
              <a:rPr lang="pl-PL" sz="3200" b="1" dirty="0">
                <a:solidFill>
                  <a:srgbClr val="990000"/>
                </a:solidFill>
              </a:rPr>
              <a:t>                                                          </a:t>
            </a:r>
            <a:br>
              <a:rPr lang="pl-PL" sz="3200" b="1" dirty="0">
                <a:solidFill>
                  <a:srgbClr val="990000"/>
                </a:solidFill>
              </a:rPr>
            </a:br>
            <a:br>
              <a:rPr lang="pl-PL" sz="3200" b="1" dirty="0">
                <a:solidFill>
                  <a:srgbClr val="990000"/>
                </a:solidFill>
              </a:rPr>
            </a:br>
            <a:br>
              <a:rPr lang="pl-PL" sz="3200" b="1" dirty="0">
                <a:solidFill>
                  <a:srgbClr val="990000"/>
                </a:solidFill>
              </a:rPr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3600" y="2072640"/>
            <a:ext cx="10149840" cy="4175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8) </a:t>
            </a:r>
            <a:r>
              <a:rPr lang="pl-PL" sz="2400" dirty="0"/>
              <a:t>suma kosztów kwalifikowalnych nie przekroczy kwoty 1 000 000 euro w przeliczeniu na złote według średniego kursu walut obcych Narodowego Banku Polskiego obowiązującego w dniu rozpoczęcia naboru wniosków o przyznanie pomocy;</a:t>
            </a:r>
          </a:p>
          <a:p>
            <a:pPr algn="just">
              <a:buNone/>
            </a:pPr>
            <a:r>
              <a:rPr lang="pl-PL" sz="2400" dirty="0"/>
              <a:t>9) będzie realizowana poza terenem aglomeracji w rozumieniu art. 43 ust. 2 pkt 1 ustawy z dnia 18 lipca 2001 r. – Prawo wodne                              (Dz. U. z 2015 r. poz. 469, 1590, 1642 i 2295 oraz z 2016 r. poz. 352);</a:t>
            </a:r>
            <a:endParaRPr lang="pl-PL" sz="2400" b="1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11</a:t>
            </a:fld>
            <a:endParaRPr lang="pl-PL" dirty="0"/>
          </a:p>
        </p:txBody>
      </p:sp>
      <p:pic>
        <p:nvPicPr>
          <p:cNvPr id="4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  <p:pic>
        <p:nvPicPr>
          <p:cNvPr id="5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49" y="22056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5003" y="1506829"/>
            <a:ext cx="11359166" cy="47909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400" dirty="0"/>
              <a:t>10) będzie realizowana zgodnie z analizą efektywności kosztowej obejmującej co najmniej dwa warianty osiągnięcia celu operacji, uwzględniając ich koszty inwestycyjne i eksploatacyjne; </a:t>
            </a:r>
          </a:p>
          <a:p>
            <a:pPr algn="just">
              <a:buNone/>
            </a:pPr>
            <a:r>
              <a:rPr lang="pl-PL" sz="2400" dirty="0"/>
              <a:t>11) będzie zgodna z przepisami Unii Europejskiej określającymi wymagania dotyczące oczyszczania ścieków, a w przypadku operacji dotyczących przydomowych oczyszczalni ścieków – również zgodnie z normami EN 12566 określającymi wymagania w zakresie przydomowych oczyszczalni ścieków, udostępnionymi na stronie internetowej administrowanej przez Europejski Komitet Normalizacyjny; </a:t>
            </a:r>
          </a:p>
          <a:p>
            <a:pPr algn="just">
              <a:buNone/>
            </a:pPr>
            <a:r>
              <a:rPr lang="pl-PL" sz="2400" dirty="0"/>
              <a:t>12) realizacja operacji nie jest możliwa bez udziału środków publicznych;</a:t>
            </a:r>
          </a:p>
          <a:p>
            <a:pPr algn="just">
              <a:buNone/>
            </a:pPr>
            <a:r>
              <a:rPr lang="pl-PL" sz="2400" dirty="0"/>
              <a:t>13) dla planowanej operacji wydano decyzję ostateczną o środowiskowych uwarunkowaniach, jeżeli jest wymagana. 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12</a:t>
            </a:fld>
            <a:endParaRPr lang="pl-PL" dirty="0"/>
          </a:p>
        </p:txBody>
      </p:sp>
      <p:pic>
        <p:nvPicPr>
          <p:cNvPr id="4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1055" y="0"/>
            <a:ext cx="1682927" cy="1080000"/>
          </a:xfrm>
          <a:prstGeom prst="rect">
            <a:avLst/>
          </a:prstGeom>
          <a:noFill/>
        </p:spPr>
      </p:pic>
      <p:pic>
        <p:nvPicPr>
          <p:cNvPr id="5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567" y="161114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64" y="156173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1661375" y="377781"/>
            <a:ext cx="10312400" cy="7555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</a:t>
            </a:r>
            <a:b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80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Warunki przyznania pomocy</a:t>
            </a:r>
            <a:br>
              <a:rPr kumimoji="0" lang="pl-PL" sz="8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930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760" y="1484313"/>
            <a:ext cx="909415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Kwalifikowalność kosztów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26160" y="2276475"/>
            <a:ext cx="10327640" cy="3900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1. Pomoc na operacje jest przyznawana w formie refundacji części kosztów kwalifikowalnych, do których zalicza się koszty:</a:t>
            </a:r>
          </a:p>
          <a:p>
            <a:pPr>
              <a:buNone/>
            </a:pPr>
            <a:r>
              <a:rPr lang="pl-PL" sz="2400" dirty="0"/>
              <a:t>  1) ogólne (bezpośrednio związanych z przygotowaniem i realizacją operacji, m.in. koszty sporządzania kosztorysów, projektów architektonicznych lub budowlanych, ocen lub raportów oddziaływania na środowisko, dokumentacji geologicznej lub hydrologicznej, wypisów i wyrysów z katastru nieruchomości, usług geodezyjno-kartograficznych) zgodnie z art. 45 ust. 2 lit. c rozporządzenia nr 1305/2013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sz="3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13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2864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8080" y="1484313"/>
            <a:ext cx="907383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Kwalifikowalność kosztów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56640" y="2276475"/>
            <a:ext cx="10297160" cy="39004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dirty="0"/>
              <a:t>2) budowy, przebudowy lub wyposażenia obiektów budowlanych służących do zaopatrzenia w wodę lub odprowadzania ścieków:</a:t>
            </a:r>
          </a:p>
          <a:p>
            <a:pPr marL="0" indent="0">
              <a:buNone/>
            </a:pPr>
            <a:r>
              <a:rPr lang="pl-PL" sz="2600" dirty="0"/>
              <a:t>     a) oczyszczalni ścieków,</a:t>
            </a:r>
          </a:p>
          <a:p>
            <a:pPr marL="0" indent="0">
              <a:buNone/>
            </a:pPr>
            <a:r>
              <a:rPr lang="pl-PL" sz="2600" dirty="0"/>
              <a:t>     b) ujęć wody i stacji uzdatniania wody,</a:t>
            </a:r>
          </a:p>
          <a:p>
            <a:pPr marL="0" indent="0">
              <a:buNone/>
            </a:pPr>
            <a:r>
              <a:rPr lang="pl-PL" sz="2600" dirty="0"/>
              <a:t>     c) systemów kanalizacji zbiorczej dla ścieków komunalnych,</a:t>
            </a:r>
          </a:p>
          <a:p>
            <a:pPr marL="0" indent="0">
              <a:buNone/>
            </a:pPr>
            <a:r>
              <a:rPr lang="pl-PL" sz="2600" dirty="0"/>
              <a:t>     d) przydomowych oczyszczalni ścieków, </a:t>
            </a:r>
          </a:p>
          <a:p>
            <a:pPr marL="0" indent="0">
              <a:buNone/>
            </a:pPr>
            <a:r>
              <a:rPr lang="pl-PL" sz="2600" dirty="0"/>
              <a:t>     e) zbiorowych systemów zaopatrzenia w wodę, </a:t>
            </a:r>
          </a:p>
          <a:p>
            <a:pPr marL="0" indent="0">
              <a:buNone/>
            </a:pPr>
            <a:r>
              <a:rPr lang="pl-PL" sz="2600" dirty="0"/>
              <a:t>     f) instalacji do osadów ściekowych, </a:t>
            </a:r>
          </a:p>
          <a:p>
            <a:pPr>
              <a:buNone/>
            </a:pPr>
            <a:r>
              <a:rPr lang="pl-PL" sz="2600" dirty="0"/>
              <a:t>3) zakupu nowych urządzeń i materiałów służących realizacji operacji;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sz="3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14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683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5840" y="1219200"/>
            <a:ext cx="10210800" cy="80264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/>
                </a:solidFill>
              </a:rPr>
              <a:t>Kwalifikowalność kosztów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5200" y="2133600"/>
            <a:ext cx="10058400" cy="4114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400" dirty="0"/>
              <a:t>4) zakupu usług służących realizacji operacji, </a:t>
            </a:r>
            <a:endParaRPr lang="pl-PL" sz="2400" b="1" dirty="0"/>
          </a:p>
          <a:p>
            <a:pPr algn="just">
              <a:buNone/>
            </a:pPr>
            <a:r>
              <a:rPr lang="pl-PL" sz="2400" dirty="0"/>
              <a:t>5)</a:t>
            </a:r>
            <a:r>
              <a:rPr lang="pl-PL" sz="2400" b="1" dirty="0"/>
              <a:t> </a:t>
            </a:r>
            <a:r>
              <a:rPr lang="pl-PL" sz="2400" dirty="0"/>
              <a:t>podatku od towarów i usług (VAT), o którym mowa w art. 69 ust. 3 lit. c rozporządzenia nr 1303/2013 </a:t>
            </a:r>
          </a:p>
          <a:p>
            <a:pPr algn="just">
              <a:buNone/>
            </a:pPr>
            <a:r>
              <a:rPr lang="pl-PL" sz="2400" dirty="0"/>
              <a:t>– które są uzasadnione zakresem operacji oraz niezbędne do osiągnięcia jej celu.</a:t>
            </a:r>
          </a:p>
          <a:p>
            <a:pPr algn="just">
              <a:buNone/>
            </a:pPr>
            <a:endParaRPr lang="pl-PL" sz="2400" dirty="0"/>
          </a:p>
          <a:p>
            <a:pPr algn="just">
              <a:buNone/>
            </a:pPr>
            <a:r>
              <a:rPr lang="pl-PL" sz="2400" dirty="0"/>
              <a:t>2. Koszty ogólne, przekraczające kwotę kosztów kwalifikowalnych określoną w umowie, nie są uznawane za koszty kwalifikowalne. 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15</a:t>
            </a:fld>
            <a:endParaRPr lang="pl-PL"/>
          </a:p>
        </p:txBody>
      </p:sp>
      <p:pic>
        <p:nvPicPr>
          <p:cNvPr id="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  <p:pic>
        <p:nvPicPr>
          <p:cNvPr id="7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6160" y="1249680"/>
            <a:ext cx="10027920" cy="54864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Wysokość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320" y="1818639"/>
            <a:ext cx="9905543" cy="51133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800" dirty="0"/>
          </a:p>
          <a:p>
            <a:r>
              <a:rPr lang="pl-PL" sz="2400" dirty="0"/>
              <a:t>Pomoc jest przyznawana w wysokości </a:t>
            </a:r>
            <a:r>
              <a:rPr lang="pl-PL" sz="2400" b="1" dirty="0"/>
              <a:t>63,63%</a:t>
            </a:r>
            <a:r>
              <a:rPr lang="pl-PL" sz="2400" dirty="0"/>
              <a:t> kosztów kwalifikowalnych.</a:t>
            </a:r>
          </a:p>
          <a:p>
            <a:pPr algn="just"/>
            <a:r>
              <a:rPr lang="pl-PL" sz="2400" dirty="0"/>
              <a:t>Pomoc jest przyznawana do wysokości limitu, który w okresie realizacji Programu Rozwoju Obszarów Wiejskich na lata 2014–2020 wynosi 2 000 000 zł na beneficjenta. </a:t>
            </a:r>
          </a:p>
          <a:p>
            <a:pPr algn="just"/>
            <a:r>
              <a:rPr lang="pl-PL" sz="2400" dirty="0"/>
              <a:t>Przy ustalaniu wysokości środków pozostałych do wykorzystania      w ramach limitu, uwzględnia się sumę kwot pomocy wypłaconej na zrealizowane operacje i kwot pomocy przyznanej na operacje, których realizacja nie została jeszcze zakończona. 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25190" y="6522720"/>
            <a:ext cx="6297612" cy="24587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16</a:t>
            </a:fld>
            <a:endParaRPr lang="pl-PL" dirty="0"/>
          </a:p>
        </p:txBody>
      </p:sp>
      <p:pic>
        <p:nvPicPr>
          <p:cNvPr id="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  <p:pic>
        <p:nvPicPr>
          <p:cNvPr id="7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               </a:t>
            </a:r>
            <a:r>
              <a:rPr lang="pl-PL" b="1" dirty="0">
                <a:solidFill>
                  <a:schemeClr val="accent2"/>
                </a:solidFill>
              </a:rPr>
              <a:t>Wysokość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9245" y="1738648"/>
            <a:ext cx="8874757" cy="4842456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W przypadku gdy wysokość kosztów kwalifikowalnych w zakresie danego zadania ujętego  w zestawieniu rzeczowo-finansowym operacji przekracza wartość rynkową tych kosztów ustaloną  w wyniku oceny ich racjonalności, przy ustalaniu wysokości pomocy uwzględnia się wartość rynkową tych kosztów. </a:t>
            </a:r>
          </a:p>
          <a:p>
            <a:pPr algn="just"/>
            <a:r>
              <a:rPr lang="pl-PL" sz="2800" dirty="0"/>
              <a:t>Przy ustalaniu wysokości pomocy koszty ogólne są uwzględniane w wysokości nieprzekraczającej 10% pozostałych kosztów kwalifikowalnych.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17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654" y="19974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604" y="278234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9539" y="0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2" y="1080005"/>
            <a:ext cx="8797607" cy="50495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Wniosek o przyznanie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46480" y="1584960"/>
            <a:ext cx="9895383" cy="4592003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Właściwy organ samorządu województwa albo samorządowa jednostka, podaje do publicznej wiadomości, na stronie internetowej urzędu marszałkowskiego albo samorządowej jednostki oraz w urzędzie marszałkowskim albo samorządowej jednostce, ogłoszenie o naborze wniosków o przyznanie pomocy nie później niż 14 dni i nie wcześniej niż 30 dni przed dniem planowanego rozpoczęcia terminu składania tych wniosków.</a:t>
            </a:r>
          </a:p>
          <a:p>
            <a:pPr algn="just"/>
            <a:r>
              <a:rPr lang="pl-PL" sz="2400" dirty="0"/>
              <a:t>Ogłoszenie o naborze wniosków, zawiera wskazanie dnia rozpoczęcia i dnia zakończenia terminu składania wniosków                      o przyznanie pomocy oraz miejsca składania wniosków                       o przyznanie pomocy. 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>
          <a:xfrm flipV="1">
            <a:off x="677334" y="6406487"/>
            <a:ext cx="6297612" cy="6398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18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9157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     </a:t>
            </a:r>
            <a:r>
              <a:rPr lang="pl-PL" b="1" dirty="0">
                <a:solidFill>
                  <a:schemeClr val="accent2"/>
                </a:solidFill>
              </a:rPr>
              <a:t>Wniosek o przyznanie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/>
              <a:t>Termin składania wniosków nie może być krótszy niż 14 dni oraz dłuższy niż 60 dni. </a:t>
            </a:r>
          </a:p>
          <a:p>
            <a:pPr algn="just"/>
            <a:r>
              <a:rPr lang="pl-PL" sz="2400" dirty="0"/>
              <a:t>Właściwy organ samorządu województwa udostępnia formularz wniosku o przyznanie pomocy, formularz wniosku o płatność oraz formularz umowy na stronie internetowej urzędu marszałkowskiego, nie później niż w dniu podania do publicznej wiadomości ogłoszenia.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19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6356" y="0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46629" y="1748255"/>
            <a:ext cx="7772400" cy="653765"/>
          </a:xfrm>
        </p:spPr>
        <p:txBody>
          <a:bodyPr>
            <a:noAutofit/>
          </a:bodyPr>
          <a:lstStyle/>
          <a:p>
            <a:pPr algn="ctr"/>
            <a:br>
              <a:rPr lang="pl-PL" sz="3200" b="1" dirty="0">
                <a:solidFill>
                  <a:schemeClr val="accent2"/>
                </a:solidFill>
              </a:rPr>
            </a:br>
            <a:br>
              <a:rPr lang="pl-PL" sz="3200" b="1" dirty="0">
                <a:solidFill>
                  <a:schemeClr val="accent2"/>
                </a:solidFill>
              </a:rPr>
            </a:br>
            <a:r>
              <a:rPr lang="pl-PL" sz="3200" b="1" dirty="0">
                <a:solidFill>
                  <a:schemeClr val="accent2"/>
                </a:solidFill>
              </a:rPr>
              <a:t>Wysokość limitów środków w województwie lubelskim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7351" y="1989138"/>
            <a:ext cx="6400800" cy="3744912"/>
          </a:xfrm>
        </p:spPr>
        <p:txBody>
          <a:bodyPr>
            <a:normAutofit/>
          </a:bodyPr>
          <a:lstStyle/>
          <a:p>
            <a:pPr algn="just"/>
            <a:r>
              <a:rPr lang="pl-PL" sz="3200" dirty="0"/>
              <a:t>	</a:t>
            </a:r>
          </a:p>
        </p:txBody>
      </p:sp>
      <p:sp>
        <p:nvSpPr>
          <p:cNvPr id="28" name="Symbol zastępczy numeru slajdu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</a:t>
            </a:fld>
            <a:endParaRPr lang="pl-PL"/>
          </a:p>
        </p:txBody>
      </p:sp>
      <p:pic>
        <p:nvPicPr>
          <p:cNvPr id="30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29" y="22056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Prostokąt 25"/>
          <p:cNvSpPr/>
          <p:nvPr/>
        </p:nvSpPr>
        <p:spPr>
          <a:xfrm>
            <a:off x="2046629" y="2513780"/>
            <a:ext cx="8382000" cy="2240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sz="2000" dirty="0"/>
          </a:p>
          <a:p>
            <a:pPr algn="just">
              <a:lnSpc>
                <a:spcPct val="150000"/>
              </a:lnSpc>
            </a:pPr>
            <a:r>
              <a:rPr lang="pl-PL" sz="2400" dirty="0"/>
              <a:t>w ramach działania podstawowe usługi i odnowa wsi na obszarach wiejskich na operacje typu </a:t>
            </a:r>
            <a:r>
              <a:rPr lang="pl-PL" sz="2400" b="1" dirty="0"/>
              <a:t>gospodarka wodno-ściekowa</a:t>
            </a:r>
            <a:r>
              <a:rPr lang="pl-PL" sz="2400" dirty="0"/>
              <a:t> wynosi </a:t>
            </a:r>
            <a:r>
              <a:rPr lang="pl-PL" sz="2400" b="1" dirty="0"/>
              <a:t>19 593 108 euro </a:t>
            </a:r>
            <a:endParaRPr lang="pl-PL" sz="2400" b="1" dirty="0">
              <a:solidFill>
                <a:srgbClr val="00B050"/>
              </a:solidFill>
            </a:endParaRPr>
          </a:p>
        </p:txBody>
      </p:sp>
      <p:pic>
        <p:nvPicPr>
          <p:cNvPr id="27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6251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                 </a:t>
            </a:r>
            <a:r>
              <a:rPr lang="pl-PL" sz="2900" b="1" dirty="0">
                <a:solidFill>
                  <a:schemeClr val="accent2"/>
                </a:solidFill>
              </a:rPr>
              <a:t>Wniosek o przyznanie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15921"/>
            <a:ext cx="8596668" cy="4262907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/>
              <a:t>Wniosek o przyznanie pomocy składa się, w formie pisemnej, w urzędzie marszałkowskim albo                              w samorządowej jednostce albo przez nadanie rejestrowanej przesyłki pocztowej za pomocą operatora wyznaczonego w rozumieniu ustawy z dnia 23 listopada 2012 r. – Prawo pocztowe (Dz. U. z 2016 r. poz. 1113),       w terminie i miejscu określonym w ogłoszeniu.  </a:t>
            </a:r>
          </a:p>
          <a:p>
            <a:pPr algn="just"/>
            <a:r>
              <a:rPr lang="pl-PL" sz="2400" dirty="0"/>
              <a:t>Złożenie wniosku o przyznanie pomocy potwierdza się                 w formie pisemnej. Potwierdzenie złożenia wniosku, które zawiera datę wpływu wniosku, opatruje się pieczęcią urzędu marszałkowskiego albo samorządowej jednostki,              a podpisuje je osoba przyjmująca ten wniosek. 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77334" y="6259132"/>
            <a:ext cx="6297612" cy="14735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20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650" y="16232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869" y="205838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0349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1557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  Wniosek o przyznanie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W przypadku złożenia wniosku o przyznanie pomocy przesyłką rejestrowaną nadaną w placówce pocztowej operatora wyznaczonego w rozumieniu ustawy z dnia 23 listopada 2012 r. – Prawo pocztowe, za dzień złożenia wniosku uznaje się dzień, w którym nadano tę przesyłkę. </a:t>
            </a:r>
          </a:p>
          <a:p>
            <a:pPr lvl="0" algn="just">
              <a:buClr>
                <a:srgbClr val="90C226"/>
              </a:buClr>
            </a:pPr>
            <a:r>
              <a:rPr lang="pl-PL" sz="2400" dirty="0"/>
              <a:t>Wniosek o przyznanie pomocy zawiera dane niezbędne do jej przyznania, w szczególności: </a:t>
            </a:r>
          </a:p>
          <a:p>
            <a:pPr marL="457200" indent="-457200">
              <a:buNone/>
            </a:pPr>
            <a:r>
              <a:rPr lang="pl-PL" sz="2400" dirty="0"/>
              <a:t>1)  nazwę, siedzibę i adres podmiotu ubiegającego się                o przyznanie pomocy;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21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312" y="149446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348" y="244475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8067" y="69600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240255"/>
            <a:ext cx="8229600" cy="34381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chemeClr val="accent2"/>
                </a:solidFill>
              </a:rPr>
              <a:t>Wniosek o przyznanie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44880" y="1722460"/>
            <a:ext cx="9996983" cy="468402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pl-PL" sz="2400" dirty="0"/>
              <a:t>2)  numer identyfikacyjny, o którym mowa w przepisach o krajowym systemie ewidencji producentów, ewidencji gospodarstw rolnych oraz ewidencji wniosków o przyznanie płatności, nadany podmiotowi ubiegającemu się o przyznanie pomocy;</a:t>
            </a:r>
          </a:p>
          <a:p>
            <a:pPr marL="457200" indent="-457200">
              <a:buNone/>
            </a:pPr>
            <a:r>
              <a:rPr lang="pl-PL" sz="2400" dirty="0"/>
              <a:t>3)  opis planowanej operacji, w tym wskazanie: a) celów operacji, b) wartości wskaźników, których osiągnięcie jest zakładane w wyniku realizacji operacji, c) zakresu, w jakim operacja będzie realizowana, d) terminu  i miejsca realizacji operacji, e) liczby planowanych odbiorców operacji, f) liczby planowanych, w wyniku realizacji operacji, przyłączeń do sieci wodociągowej lub kanalizacyjnej; 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>
          <a:xfrm>
            <a:off x="677334" y="6268403"/>
            <a:ext cx="6297612" cy="13808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22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7510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      </a:t>
            </a:r>
            <a:r>
              <a:rPr lang="pl-PL" b="1" dirty="0">
                <a:solidFill>
                  <a:schemeClr val="accent2"/>
                </a:solidFill>
              </a:rPr>
              <a:t>Wniosek o przyznanie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pl-PL" sz="2400" dirty="0"/>
              <a:t>4)   plan finansowy operacji; </a:t>
            </a:r>
          </a:p>
          <a:p>
            <a:pPr marL="457200" indent="-457200">
              <a:buNone/>
            </a:pPr>
            <a:r>
              <a:rPr lang="pl-PL" sz="2400" dirty="0"/>
              <a:t>5)   kwotę wnioskowanej pomocy wyrażoną w złotych, zaokrągloną w dół do pełnych złotych; </a:t>
            </a:r>
          </a:p>
          <a:p>
            <a:pPr marL="457200" indent="-457200">
              <a:buNone/>
            </a:pPr>
            <a:r>
              <a:rPr lang="pl-PL" sz="2400" dirty="0"/>
              <a:t>6)   zestawienie rzeczowo-finansowe operacji; </a:t>
            </a:r>
          </a:p>
          <a:p>
            <a:pPr marL="457200" indent="-457200">
              <a:buNone/>
            </a:pPr>
            <a:r>
              <a:rPr lang="pl-PL" sz="2400" dirty="0"/>
              <a:t>7)  oświadczenia podmiotu ubiegającego się o przyznanie pomocy dotyczące pomocy; </a:t>
            </a:r>
          </a:p>
          <a:p>
            <a:pPr marL="457200" indent="-457200">
              <a:buNone/>
            </a:pPr>
            <a:r>
              <a:rPr lang="pl-PL" sz="2400" dirty="0"/>
              <a:t>8)  informacje o dołączonych do wniosku dokumentach potwierdzających spełnienie warunków przyznania pomocy.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23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 Wniosek o przyznanie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6388" y="1764406"/>
            <a:ext cx="9549133" cy="4571999"/>
          </a:xfrm>
        </p:spPr>
        <p:txBody>
          <a:bodyPr>
            <a:normAutofit fontScale="77500" lnSpcReduction="20000"/>
          </a:bodyPr>
          <a:lstStyle/>
          <a:p>
            <a:pPr lvl="0" algn="just">
              <a:buClr>
                <a:srgbClr val="90C226"/>
              </a:buClr>
            </a:pPr>
            <a:r>
              <a:rPr lang="pl-PL" sz="3100" dirty="0"/>
              <a:t>Do wniosku o przyznanie pomocy dołącza się dokumenty niezbędne do ustalenia spełnienia warunków przyznania pomocy albo ich kopie, których wykaz zawiera formularz wniosku                     o przyznanie pomocy.</a:t>
            </a:r>
          </a:p>
          <a:p>
            <a:pPr lvl="0" algn="just">
              <a:buClr>
                <a:srgbClr val="90C226"/>
              </a:buClr>
            </a:pPr>
            <a:r>
              <a:rPr lang="pl-PL" sz="3100" dirty="0"/>
              <a:t>Kopie dokumentów, dołącza się w formie kopii potwierdzonych za zgodność z oryginałem przez podmiot ubiegający się o przyznanie pomocy albo pracownika samorządu województwa, albo podmiot, który wydał dokument, albo w formie kopii poświadczonych za zgodność z oryginałem przez notariusza lub przez występującego w sprawie pełnomocnika będącego radcą prawnym albo adwokatem. </a:t>
            </a:r>
          </a:p>
          <a:p>
            <a:pPr marL="0" indent="0">
              <a:buNone/>
            </a:pPr>
            <a:r>
              <a:rPr lang="pl-PL" sz="2800" dirty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24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636" y="167201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795" y="186228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079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3316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Wniosek o przyznanie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 sz="2400" dirty="0"/>
              <a:t>Jeżeli wniosek o przyznanie pomocy nie został złożony                 w terminie, o którym mowa w ogłoszeniu naboru wniosków, pomocy nie przyznaje się, o czym właściwy organ samorządu województwa informuje, w formie pisemnej, podmiot ubiegający się o przyznanie pomocy, podając przyczyny odmowy przyznania pomocy.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25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18" y="24447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488" y="32789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5504" y="0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1158241"/>
            <a:ext cx="10332720" cy="55879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solidFill>
                  <a:schemeClr val="accent2"/>
                </a:solidFill>
              </a:rPr>
              <a:t>Ocena wniosków – punktacja 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198880" y="1696720"/>
            <a:ext cx="10373360" cy="4480243"/>
          </a:xfrm>
        </p:spPr>
        <p:txBody>
          <a:bodyPr>
            <a:noAutofit/>
          </a:bodyPr>
          <a:lstStyle/>
          <a:p>
            <a:r>
              <a:rPr lang="pl-PL" sz="2400" dirty="0"/>
              <a:t>O kolejności przysługiwania pomocy decyduje suma uzyskanych punktów przyznanych na podstawie kryteriów wyboru operacji oraz kryteriów dotyczących specyfiki regionu określonych dla poszczególnych województw.</a:t>
            </a:r>
          </a:p>
          <a:p>
            <a:r>
              <a:rPr lang="pl-PL" sz="2400" dirty="0"/>
              <a:t>Jeżeli dane zawarte we wniosku o przyznanie pomocy i dokumentach dołączonych do wniosku są rozbieżne, punkty przyznaje się na podstawie danych zawartych w dołączonych dokumentach. </a:t>
            </a:r>
          </a:p>
          <a:p>
            <a:r>
              <a:rPr lang="pl-PL" sz="2400" dirty="0"/>
              <a:t>Jeżeli wniosek o przyznanie pomocy lub dołączone do niego dokumenty nie zawierają danych niezbędnych do ustalenia liczby punktów za dane kryterium, nie przyznaje się punktów za to kryterium. 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26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2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9136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729" y="218941"/>
            <a:ext cx="1658256" cy="110347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4785" y="297655"/>
            <a:ext cx="8596668" cy="1320800"/>
          </a:xfrm>
        </p:spPr>
        <p:txBody>
          <a:bodyPr/>
          <a:lstStyle/>
          <a:p>
            <a:br>
              <a:rPr lang="pl-PL" dirty="0"/>
            </a:br>
            <a:r>
              <a:rPr lang="pl-PL" dirty="0"/>
              <a:t>                </a:t>
            </a:r>
            <a:r>
              <a:rPr lang="pl-PL" sz="2800" b="1" dirty="0">
                <a:solidFill>
                  <a:srgbClr val="54A021"/>
                </a:solidFill>
              </a:rPr>
              <a:t>Ocena wniosków – punktacja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155" y="1545465"/>
            <a:ext cx="9697791" cy="4977255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W celu ustalenia kolejności przysługiwania pomocy dokonuje się oceny wniosków o przyznanie pomocy, przyznając planowanej operacji punkty według następujących kryteriów wyboru:</a:t>
            </a:r>
          </a:p>
          <a:p>
            <a:pPr algn="just">
              <a:buNone/>
            </a:pPr>
            <a:r>
              <a:rPr lang="pl-PL" sz="2400" dirty="0"/>
              <a:t>1) 	podstawowy dochód podatkowy gminy, w której jest planowana realizacja operacji, w przeliczeniu na 1 mieszkańca, obliczany zgodnie   z przepisami o dochodach jednostek samorządu terytorialnego, kształtuje się w roku, w którym nastąpiło ogłoszenie o naborze, na poziomie</a:t>
            </a:r>
          </a:p>
          <a:p>
            <a:pPr>
              <a:buNone/>
            </a:pPr>
            <a:r>
              <a:rPr lang="pl-PL" sz="2400" dirty="0"/>
              <a:t>a) nie więcej niż 50% średniej krajowej - 4 punkty,</a:t>
            </a:r>
          </a:p>
          <a:p>
            <a:pPr>
              <a:buNone/>
            </a:pPr>
            <a:r>
              <a:rPr lang="pl-PL" sz="2400" dirty="0"/>
              <a:t>b) powyżej 50% średniej krajowej i nie więcej niż 75% średniej krajowej – 2 punkty,</a:t>
            </a:r>
          </a:p>
          <a:p>
            <a:pPr>
              <a:buNone/>
            </a:pPr>
            <a:r>
              <a:rPr lang="pl-PL" sz="2400" dirty="0"/>
              <a:t>c) powyżej 75% średniej krajowej i nie więcej niż 100% średniej krajowej – 1 punkt;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27</a:t>
            </a:fld>
            <a:endParaRPr lang="pl-PL"/>
          </a:p>
        </p:txBody>
      </p:sp>
      <p:pic>
        <p:nvPicPr>
          <p:cNvPr id="8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312" y="178771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516" y="0"/>
            <a:ext cx="1682642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35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83920" y="1240255"/>
            <a:ext cx="1005794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62078" y="1880234"/>
            <a:ext cx="10439901" cy="46323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sz="2400" dirty="0"/>
              <a:t>2)</a:t>
            </a:r>
            <a:r>
              <a:rPr lang="pl-PL" sz="1900" dirty="0"/>
              <a:t>  </a:t>
            </a:r>
            <a:r>
              <a:rPr lang="pl-PL" sz="2400" dirty="0"/>
              <a:t>średnia stopy bezrobocia w powiecie, na którego obszarze jest planowana realizacja operacji, w okresie ostatnich 12 miesięcy poprzedzających miesiąc rozpoczęcia terminu naboru wniosków                  o przyznanie pomocy była wyższa lub równa średniej krajowej stopie bezrobocia     w tym okresie – 1 punkt; </a:t>
            </a:r>
          </a:p>
          <a:p>
            <a:pPr marL="0" indent="0">
              <a:buNone/>
            </a:pPr>
            <a:r>
              <a:rPr lang="pl-PL" sz="2400" dirty="0"/>
              <a:t>3) operacja jest planowana na obszarze gminy, na którym jednolita   	część wód   powierzchniowych jest zagrożona nieosiągnięciem celów   	środowiskowych wskazanych  w programie wodno-środowiskowym 	kraju, o którym mowa w art. 113 ust. 1 pkt 1 ustawy  z dnia 18 	lipca 2001 r. – Prawo wodne – 5 punktów;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</a:rPr>
              <a:t>http://www.rzgw.gda.pl/cms/fck/uploaded/ZI/ZI_082_006_jak_odszukac.pdf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</a:rPr>
              <a:t>(http://geoportal.kzgw.gov.pl/imap/</a:t>
            </a:r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28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029" y="19008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7587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84856"/>
            <a:ext cx="8229600" cy="63106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69701" y="1790162"/>
            <a:ext cx="10238779" cy="477319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200" dirty="0"/>
              <a:t>4</a:t>
            </a:r>
            <a:r>
              <a:rPr lang="pl-PL" sz="2400" dirty="0"/>
              <a:t>) 	wyrażony w % iloraz liczby ludności korzystającej z sieci wodociągowej znajdującej się na obszarze, zgodnie z § 4 pkt 4 Rozporządzenia, na którym jest planowana realizacja operacji,               i liczby mieszkańców na tym obszarze, zwany dalej „wskaźnikiem zwodociągowania gminy”, według danych Głównego Urzędu Statystycznego dostępnych na dzień rozpoczęcia naboru wniosków                 o przyznanie pomocy, zwanych dalej „danymi GUS”– w przypadku realizacji operacji w zakresie gospodarki wodnej, wynosi:</a:t>
            </a:r>
          </a:p>
          <a:p>
            <a:pPr algn="just">
              <a:buNone/>
            </a:pPr>
            <a:r>
              <a:rPr lang="pl-PL" sz="2400" dirty="0"/>
              <a:t> 		a)	nie więcej niż 50% – 6 punktów,</a:t>
            </a:r>
          </a:p>
          <a:p>
            <a:pPr marL="0" indent="0">
              <a:buNone/>
            </a:pPr>
            <a:r>
              <a:rPr lang="pl-PL" sz="2400" dirty="0"/>
              <a:t>	b)	powyżej 50% i nie więcej niż 75% – 4 punkty,</a:t>
            </a:r>
          </a:p>
          <a:p>
            <a:pPr marL="0" indent="0">
              <a:buNone/>
            </a:pPr>
            <a:r>
              <a:rPr lang="pl-PL" sz="2400" dirty="0"/>
              <a:t>	c)	powyżej 75% i nie więcej niż 90% – 2 punkty;</a:t>
            </a:r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>
              <a:buNone/>
            </a:pPr>
            <a:endParaRPr lang="pl-PL" sz="21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29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029" y="19008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211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91920" y="1484313"/>
            <a:ext cx="8829993" cy="79216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/>
                </a:solidFill>
              </a:rPr>
              <a:t>Prezentacja przygotowana w oparciu o: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10640" y="2276475"/>
            <a:ext cx="10043160" cy="3900488"/>
          </a:xfrm>
        </p:spPr>
        <p:txBody>
          <a:bodyPr>
            <a:normAutofit/>
          </a:bodyPr>
          <a:lstStyle/>
          <a:p>
            <a:pPr marL="539496" indent="-457200" algn="just">
              <a:buFont typeface="+mj-lt"/>
              <a:buAutoNum type="alphaLcParenR"/>
            </a:pPr>
            <a:r>
              <a:rPr lang="pl-PL" sz="2000" dirty="0"/>
              <a:t>Rozporządzenie Ministra Rolnictwa i Rozwoju Wsi z dnia 14 lipca </a:t>
            </a:r>
            <a:br>
              <a:rPr lang="pl-PL" sz="2000" dirty="0"/>
            </a:br>
            <a:r>
              <a:rPr lang="pl-PL" sz="2000" dirty="0"/>
              <a:t> 2016 r. w sprawie szczegółowych warunków i trybu przyznawania oraz wypłaty pomocy finansowej na operacje typu „Gospodarka </a:t>
            </a:r>
            <a:r>
              <a:rPr lang="pl-PL" sz="2000" dirty="0" err="1"/>
              <a:t>wodno</a:t>
            </a:r>
            <a:r>
              <a:rPr lang="pl-PL" sz="2000" dirty="0"/>
              <a:t> - ściekowa” w ramach poddziałania „Wsparcie inwestycji związanych z tworzeniem, ulepszaniem lub rozbudową wszystkich rodzajów małej infrastruktury, w tym inwestycji w energię odnawialną i w oszczędzanie energii” objętego Programem Rozwoju Obszarów Wiejskich na lata 2014–2020</a:t>
            </a:r>
          </a:p>
          <a:p>
            <a:pPr marL="539496" indent="-457200" algn="just">
              <a:buFont typeface="+mj-lt"/>
              <a:buAutoNum type="alphaLcParenR"/>
            </a:pPr>
            <a:r>
              <a:rPr lang="pl-PL" sz="2000" dirty="0"/>
              <a:t>Rozporządzenie Ministra Rolnictwa i Rozwoju Wsi z dnia 12 października </a:t>
            </a:r>
            <a:br>
              <a:rPr lang="pl-PL" sz="2000" dirty="0"/>
            </a:br>
            <a:r>
              <a:rPr lang="pl-PL" sz="2000" dirty="0"/>
              <a:t>2015 r. w sprawie wysokości limitów środków dostępnych w poszczególnych województwach lub latach w ramach określonych działań lub poddziałań Programu Rozwoju Obszarów Wiejskich na lata 2014–2020</a:t>
            </a:r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7192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       </a:t>
            </a:r>
            <a:r>
              <a:rPr lang="pl-PL" sz="2800" b="1" dirty="0">
                <a:solidFill>
                  <a:schemeClr val="accent2"/>
                </a:solidFill>
              </a:rPr>
              <a:t>Ocena wniosków – punktacja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2580" y="1860551"/>
            <a:ext cx="9478850" cy="41808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5) wyrażony w % iloraz liczby ludności korzystającej z sieci                          	kanalizacyjnej znajdującej się na obszarze, o którym mowa      	w    § 	4 </a:t>
            </a:r>
            <a:r>
              <a:rPr lang="pl-PL" sz="2400" dirty="0" err="1"/>
              <a:t>pkt</a:t>
            </a:r>
            <a:r>
              <a:rPr lang="pl-PL" sz="2400" dirty="0"/>
              <a:t> 4 Rozporządzenia, na którym jest planowana 	realizacja 	operacji, i liczby mieszkańców na tym obszarze, 	zwany dalej 	„wskaźnikiem skanalizowania gminy”, według 	danych GUS – w 	przypadku realizacji operacji w zakresie 	gospodarki ściekowej, 	wynosi: </a:t>
            </a:r>
          </a:p>
          <a:p>
            <a:pPr marL="0" indent="0">
              <a:buNone/>
            </a:pPr>
            <a:r>
              <a:rPr lang="pl-PL" sz="2400" dirty="0"/>
              <a:t>     a) nie więcej niż 20% – 4 punkty, </a:t>
            </a:r>
          </a:p>
          <a:p>
            <a:pPr marL="0" indent="0">
              <a:buNone/>
            </a:pPr>
            <a:r>
              <a:rPr lang="pl-PL" sz="2400" dirty="0"/>
              <a:t>     b) powyżej 20% i nie więcej niż 30% – 2 punkty, </a:t>
            </a:r>
          </a:p>
          <a:p>
            <a:pPr marL="0" indent="0">
              <a:buNone/>
            </a:pPr>
            <a:r>
              <a:rPr lang="pl-PL" sz="2400" dirty="0"/>
              <a:t>     c) powyżej 30% i nie więcej niż 40% – 1 punkt;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30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209" y="0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589" y="162819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45937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40781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78561"/>
            <a:ext cx="8229600" cy="6807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00480" y="1910080"/>
            <a:ext cx="10053320" cy="4266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400" dirty="0"/>
              <a:t>6) 	wskaźnik zwodociągowania gminy, według danych GUS, w przypadku 	realizacji operacji w   zakresie gospodarki ściekowej, wynosi: </a:t>
            </a:r>
          </a:p>
          <a:p>
            <a:pPr marL="0" indent="0">
              <a:buNone/>
            </a:pPr>
            <a:r>
              <a:rPr lang="pl-PL" sz="2400" dirty="0"/>
              <a:t>	a) powyżej 75% – 2 punkty, </a:t>
            </a:r>
          </a:p>
          <a:p>
            <a:pPr marL="0" indent="0">
              <a:buNone/>
            </a:pPr>
            <a:r>
              <a:rPr lang="pl-PL" sz="2400" dirty="0"/>
              <a:t>	b) powyżej 50% i nie więcej niż 75% – 1 punkt;</a:t>
            </a:r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3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31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6267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02080" y="1178561"/>
            <a:ext cx="9113520" cy="6807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69702" y="1738648"/>
            <a:ext cx="9878095" cy="44383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200" dirty="0"/>
              <a:t>7) 	</a:t>
            </a:r>
            <a:r>
              <a:rPr lang="pl-PL" sz="2400" dirty="0"/>
              <a:t>operacja dotyczy łącznie gospodarki wodnej i ściekowej – 1,5 punktu; </a:t>
            </a:r>
          </a:p>
          <a:p>
            <a:pPr marL="0" indent="0" algn="just">
              <a:buNone/>
            </a:pPr>
            <a:r>
              <a:rPr lang="pl-PL" sz="2400" dirty="0"/>
              <a:t>8)  	operacja będzie realizowana w związku z tworzeniem pasywnej 	infrastruktury szerokopasmowej w rozumieniu art. 2 pkt 137 	rozporządzenia Komisji (UE) nr 651/2014 z dnia 17 czerwca 2014 r. 	uznającego niektóre rodzaje pomocy za zgodne z rynkiem wewnętrznym 	w zastosowaniu art. 107 i 108 Traktatu (Dz. Urz. UE L 187 z 26.06.2014, 	str. 1) lub na obszarze realizacji operacji funkcjonuje sieć 	szerokopasmowa w rozumieniu art. 2 ust. 1 pkt 1 ustawy z dnia 7 maja 	2010 r. o wspieraniu rozwoju usług i sieci telekomunikacyjnych (Dz. U.      	z 	2015 r. poz. 880, 1045, 1777 i 2281 oraz  z 2016 r. poz. 903) – 	                     	0,5 punktu. </a:t>
            </a:r>
          </a:p>
          <a:p>
            <a:pPr marL="0" indent="0">
              <a:buNone/>
            </a:pPr>
            <a:endParaRPr lang="pl-PL" sz="3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32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1339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240" y="1178561"/>
            <a:ext cx="8809673" cy="6807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66800" y="1910080"/>
            <a:ext cx="10287000" cy="4266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9</a:t>
            </a:r>
            <a:r>
              <a:rPr lang="pl-PL" sz="2400" dirty="0"/>
              <a:t>)  dodatkowo, w przypadku województwa lubelskiego za spełnienie 	warunków 	kryterium 	regionalnego przyznaje się punkty, jeżeli:</a:t>
            </a:r>
          </a:p>
          <a:p>
            <a:pPr lvl="0"/>
            <a:r>
              <a:rPr lang="pl-PL" sz="2400" dirty="0"/>
              <a:t>planowana operacja dotyczy:</a:t>
            </a:r>
          </a:p>
          <a:p>
            <a:pPr marL="0" lvl="0" indent="0">
              <a:buNone/>
            </a:pPr>
            <a:r>
              <a:rPr lang="pl-PL" sz="2400" dirty="0"/>
              <a:t>      -	budowy oczyszczalni ścieków – 4 punkty,</a:t>
            </a:r>
          </a:p>
          <a:p>
            <a:pPr marL="0" indent="0">
              <a:buNone/>
            </a:pPr>
            <a:r>
              <a:rPr lang="pl-PL" sz="2400" dirty="0"/>
              <a:t>	- 	przebudowy oczyszczalni ścieków- 2 punkty,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realizacja operacji jest planowana w miejscowości na której obszarze znajduje się zbiornik wodny lub ciek wodny – 4 punkty,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endParaRPr lang="pl-PL" sz="2200" dirty="0"/>
          </a:p>
          <a:p>
            <a:pPr algn="just"/>
            <a:endParaRPr lang="pl-PL" sz="2200" dirty="0"/>
          </a:p>
          <a:p>
            <a:pPr algn="just"/>
            <a:endParaRPr lang="pl-PL" sz="2200" dirty="0"/>
          </a:p>
          <a:p>
            <a:endParaRPr lang="pl-PL" sz="3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33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9528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78561"/>
            <a:ext cx="8229600" cy="6807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24560" y="1910080"/>
            <a:ext cx="10160000" cy="4266883"/>
          </a:xfrm>
        </p:spPr>
        <p:txBody>
          <a:bodyPr>
            <a:normAutofit/>
          </a:bodyPr>
          <a:lstStyle/>
          <a:p>
            <a:pPr lvl="0"/>
            <a:r>
              <a:rPr lang="pl-PL" sz="2400" dirty="0"/>
              <a:t>gęstość zaludnienia gminy, na której obszarze jest planowana realizacja operacji, według danych GUS, wynosi: </a:t>
            </a:r>
          </a:p>
          <a:p>
            <a:pPr marL="0" lvl="0" indent="0">
              <a:buNone/>
            </a:pPr>
            <a:r>
              <a:rPr lang="pl-PL" sz="2400" dirty="0"/>
              <a:t>– powyżej średniej wojewódzkiej – 4 punkty, </a:t>
            </a:r>
          </a:p>
          <a:p>
            <a:pPr marL="0" lvl="0" indent="0">
              <a:buNone/>
            </a:pPr>
            <a:r>
              <a:rPr lang="pl-PL" sz="2400" dirty="0"/>
              <a:t>– powyżej 75% średniej wojewódzkiej i nie więcej niż średnia </a:t>
            </a:r>
          </a:p>
          <a:p>
            <a:pPr marL="0" lvl="0" indent="0">
              <a:buNone/>
            </a:pPr>
            <a:r>
              <a:rPr lang="pl-PL" sz="2400" dirty="0"/>
              <a:t>  wojewódzka – 3 punkty, </a:t>
            </a:r>
          </a:p>
          <a:p>
            <a:pPr marL="0" lvl="0" indent="0">
              <a:buNone/>
            </a:pPr>
            <a:r>
              <a:rPr lang="pl-PL" sz="2400" dirty="0"/>
              <a:t>– powyżej 50% średniej wojewódzkiej i nie więcej niż 75% średniej          wojewódzkiej – 2 punkty; 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34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9834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78561"/>
            <a:ext cx="8229600" cy="6807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14400" y="1725770"/>
            <a:ext cx="10312400" cy="445119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sz="2400" dirty="0"/>
              <a:t>W przypadku gdy operacja będzie realizowana na obszarze więcej niż jednej gminy, punkty w ramach poszczególnych kryteriów wyboru oraz kryteriów dotyczących specyfiki regionu określonych dla poszczególnych województw przyznaje się na podstawie średniej arytmetycznej danych z wszystkich gmin, na których obszarze będzie realizowana operacja.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400" dirty="0"/>
              <a:t>W przypadku gdy operacja będzie realizowana na obszarze więcej niż jednej miejscowości, punkty w ramach poszczególnych kryteriów wyboru oraz kryteriów dotyczących specyfiki regionu, które odnoszą się do miejscowości, przyznaje się, jeżeli dane kryterium jest spełnione dla wszystkich miejscowości, które są objęte planowaną operacją. 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35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46004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      </a:t>
            </a:r>
            <a:r>
              <a:rPr lang="pl-PL" b="1" dirty="0">
                <a:solidFill>
                  <a:schemeClr val="accent2"/>
                </a:solidFill>
              </a:rPr>
              <a:t>Ocena wniosków – punktacja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2580" y="2160589"/>
            <a:ext cx="8591421" cy="3880773"/>
          </a:xfrm>
        </p:spPr>
        <p:txBody>
          <a:bodyPr>
            <a:normAutofit/>
          </a:bodyPr>
          <a:lstStyle/>
          <a:p>
            <a:pPr algn="just"/>
            <a:r>
              <a:rPr lang="pl-PL" sz="2400" u="sng" dirty="0"/>
              <a:t>W przypadku kryteriów, o których mowa w § 11 ust. 4 pkt 4–6 Rozporządzenia, przyznając punkty planowanej operacji dotyczącej łącznie gospodarki wodnej                        i ściekowej, uwzględnia się wyższą sumę punktów uzyskanych za kryteria dotyczące gospodarki wodnej albo za kryteria dotyczące gospodarki ściekowej. </a:t>
            </a:r>
          </a:p>
          <a:p>
            <a:pPr algn="just"/>
            <a:r>
              <a:rPr lang="pl-PL" sz="2400" dirty="0"/>
              <a:t>Pomoc może być przyznana na realizację operacji, która uzyskała co najmniej 12 punktów. 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36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157" y="165100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17" y="244475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82734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25161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78560" y="1168401"/>
            <a:ext cx="9611360" cy="85344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Kolejność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82580" y="1910080"/>
            <a:ext cx="10259283" cy="46735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400" dirty="0"/>
              <a:t>Kolejność przysługiwania pomocy jest ustalana na podstawie sumy przyznanych punktów za poszczególne kryteria wyboru operacji oraz kryteria dotyczące specyfiki regionu, określone dla poszczególnych województw na podstawie danych zawartych we wniosku o przyznanie pomocy oraz              w dokumentach, o których mowa w § 9 ust. 2 Rozporządzenia, złożonych wraz z tym wnioskiem. </a:t>
            </a:r>
          </a:p>
          <a:p>
            <a:pPr algn="just"/>
            <a:r>
              <a:rPr lang="pl-PL" sz="2400" dirty="0"/>
              <a:t>Kolejność przysługiwania pomocy jest ustalana od operacji, która uzyskała największą liczbę punktów, do operacji, która uzyskała najmniejszą liczbę punktów. </a:t>
            </a:r>
          </a:p>
          <a:p>
            <a:pPr algn="just"/>
            <a:r>
              <a:rPr lang="pl-PL" sz="2400" dirty="0"/>
              <a:t>W przypadku gdy operacje z zakresu gospodarki ściekowej uzyskały taką samą liczbę punktów, o kolejności przyznania pomocy decyduje większa objętość ścieków odprowadzanych do kanalizacji lub oczyszczalni przydomowych, których oczyszczenie umożliwi realizacja operacji. </a:t>
            </a:r>
            <a:endParaRPr lang="pl-PL" sz="2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37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49" y="19008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45555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    </a:t>
            </a:r>
            <a:r>
              <a:rPr lang="pl-PL" b="1" dirty="0">
                <a:solidFill>
                  <a:schemeClr val="accent2"/>
                </a:solidFill>
              </a:rPr>
              <a:t>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67437"/>
            <a:ext cx="9651522" cy="4173925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W przypadku operacji z zakresu gospodarki wodnej, które uzyskały taką samą liczbę punktów, o kolejności przyznania pomocy decyduje większa liczba punktów uzyskanych za spełnienie kryterium określonego w: </a:t>
            </a:r>
          </a:p>
          <a:p>
            <a:pPr marL="0" indent="0">
              <a:buNone/>
            </a:pPr>
            <a:r>
              <a:rPr lang="pl-PL" sz="2400" dirty="0"/>
              <a:t>1) § 11 ust. 4 pkt 1 Rozporządzenia (podstawowy dochód podatkowy gminy) albo</a:t>
            </a:r>
          </a:p>
          <a:p>
            <a:pPr marL="0" indent="0">
              <a:buNone/>
            </a:pPr>
            <a:r>
              <a:rPr lang="pl-PL" sz="2400" dirty="0"/>
              <a:t>2) § 11 ust. 4 pkt 2 Rozporządzenia (średnia stopa bezrobocia) –       w przypadku gdy nie jest możliwe ustalenie kolejności zgodnie z § 11 ust. 4 pkt 1 Rozporządzenia, albo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38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175" y="206062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734" y="2062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3290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85653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790163"/>
            <a:ext cx="9458340" cy="4251199"/>
          </a:xfrm>
        </p:spPr>
        <p:txBody>
          <a:bodyPr/>
          <a:lstStyle/>
          <a:p>
            <a:pPr algn="just">
              <a:buNone/>
            </a:pPr>
            <a:r>
              <a:rPr lang="pl-PL" sz="2400" dirty="0"/>
              <a:t>    3) § 11 ust. 4 </a:t>
            </a:r>
            <a:r>
              <a:rPr lang="pl-PL" sz="2400" dirty="0" err="1"/>
              <a:t>pkt</a:t>
            </a:r>
            <a:r>
              <a:rPr lang="pl-PL" sz="2400" dirty="0"/>
              <a:t> 3 Rozporządzenia (operacja jest planowana na obszarze gminy, na którym jednolita część wód powierzchniowych jest zagrożona nieosiągnięciem celów środowiskowych wskazanych w programie wodno-środowiskowym kraju) –  w przypadku gdy nie jest możliwe ustalenie kolejności zgodnie z § 11 ust. 4 </a:t>
            </a:r>
            <a:r>
              <a:rPr lang="pl-PL" sz="2400" dirty="0" err="1"/>
              <a:t>pkt</a:t>
            </a:r>
            <a:r>
              <a:rPr lang="pl-PL" sz="2400" dirty="0"/>
              <a:t> 1 i 2 Rozporządzenia, albo</a:t>
            </a:r>
          </a:p>
          <a:p>
            <a:pPr algn="just">
              <a:buNone/>
            </a:pPr>
            <a:r>
              <a:rPr lang="pl-PL" sz="2400" dirty="0"/>
              <a:t>    4) § 11 ust. 4 </a:t>
            </a:r>
            <a:r>
              <a:rPr lang="pl-PL" sz="2400" dirty="0" err="1"/>
              <a:t>pkt</a:t>
            </a:r>
            <a:r>
              <a:rPr lang="pl-PL" sz="2400" dirty="0"/>
              <a:t> 4 Rozporządzenia (liczby ludności korzystającej z sieci    wodociągowej) – w przypadku gdy nie jest możliwe ustalenie kolejności zgodnie  z § 11 ust. 4 </a:t>
            </a:r>
            <a:r>
              <a:rPr lang="pl-PL" sz="2400" dirty="0" err="1"/>
              <a:t>pkt</a:t>
            </a:r>
            <a:r>
              <a:rPr lang="pl-PL" sz="2400" dirty="0"/>
              <a:t> 1–3 Rozporządzenia, albo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39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175" y="206062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734" y="2062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3290" y="0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4144" y="894080"/>
            <a:ext cx="9027719" cy="833120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200" dirty="0"/>
            </a:br>
            <a:r>
              <a:rPr lang="pl-PL" sz="4000" b="1" dirty="0">
                <a:solidFill>
                  <a:schemeClr val="accent2"/>
                </a:solidFill>
              </a:rPr>
              <a:t>Zakres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7680" y="2296160"/>
            <a:ext cx="9062263" cy="3647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Pomoc jest przyznawana na operacje w zakresie </a:t>
            </a:r>
            <a:r>
              <a:rPr lang="pl-PL" sz="2800" u="sng" dirty="0"/>
              <a:t>budowy, przebudowy lub wyposażenia obiektów </a:t>
            </a:r>
            <a:r>
              <a:rPr lang="pl-PL" sz="2800" dirty="0"/>
              <a:t>budowlanych służących do zaopatrzenia w wodę lub odprowadzania i oczyszczania ścieków oraz na zakup     i montaż urządzeń kanalizacyjnych i wodociągowych.</a:t>
            </a:r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  <p:pic>
        <p:nvPicPr>
          <p:cNvPr id="7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220" y="671833"/>
            <a:ext cx="8596668" cy="626562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     </a:t>
            </a:r>
            <a:r>
              <a:rPr lang="pl-PL" b="1" dirty="0">
                <a:solidFill>
                  <a:schemeClr val="accent2"/>
                </a:solidFill>
              </a:rPr>
              <a:t>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58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5) § 11 ust. 4 pkt 5 Rozporządzenia (liczby ludności korzystającej z sieci kanalizacyjnej) – w przypadku gdy nie jest możliwe ustalenie kolejności zgodnie  z § 11 ust. 4 pkt 1–4 Rozporządzenia, albo </a:t>
            </a:r>
          </a:p>
          <a:p>
            <a:pPr marL="0" indent="0" algn="just">
              <a:buNone/>
            </a:pPr>
            <a:r>
              <a:rPr lang="pl-PL" sz="2400" dirty="0"/>
              <a:t>6) § 11 ust. 4 pkt 6 Rozporządzenia (wskaźnik zwodociągowania gminy) – w przypadku gdy nie jest możliwe ustalenie kolejności zgodnie z § 11 ust. 4 pkt 1–5 Rozporządzenia, albo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40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75" y="24447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726" y="270601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4946" y="244475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78842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     </a:t>
            </a:r>
            <a:r>
              <a:rPr lang="pl-PL" b="1" dirty="0">
                <a:solidFill>
                  <a:schemeClr val="accent2"/>
                </a:solidFill>
              </a:rPr>
              <a:t>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037806"/>
            <a:ext cx="8596668" cy="43686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7) § 11 ust. 4 pkt 7 Rozporządzenia (operacja dotyczy łącznie gospodarki wodnej i ściekowej) – w przypadku gdy nie jest możliwe ustalenie kolejności zgodnie z § 11 ust. 4 pkt 1–6 Rozporządzenia, albo</a:t>
            </a:r>
          </a:p>
          <a:p>
            <a:pPr marL="0" indent="0" algn="just">
              <a:buNone/>
            </a:pPr>
            <a:r>
              <a:rPr lang="pl-PL" sz="2400" dirty="0"/>
              <a:t>8) § 11 ust. 4 pkt 8 Rozporządzenia (operacja będzie realizowana w związku z tworzeniem pasywnej infrastruktury szerokopasmowej) – w przypadku gdy nie jest możliwe ustalenie kolejności zgodnie z § 11 ust. 4 pkt 1–7 Rozporządzenia.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41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75" y="24447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726" y="270601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4946" y="244475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38850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 sz="2400" dirty="0"/>
              <a:t>W przypadku gdy operacje uzyskały taką samą liczbę punktów i nie jest możliwe ustalenie ich kolejności zgodnie z § 12 ust. 3 albo 4 Rozporządzenia, o kolejności przyznania pomocy decyduje liczba mieszkańców obszaru objętego operacją, według danych GUS, przy czym pierwszeństwo w uzyskaniu pomocy ma operacja, która będzie realizowana na obszarze o większej liczbie mieszkańców.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42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75" y="24447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726" y="270601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4946" y="244475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88571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         </a:t>
            </a:r>
            <a:r>
              <a:rPr lang="pl-PL" b="1" dirty="0">
                <a:solidFill>
                  <a:schemeClr val="accent2"/>
                </a:solidFill>
              </a:rPr>
              <a:t>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88374"/>
            <a:ext cx="8596668" cy="4642757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Właściwy organ samorządu województwa albo samorządowa jednostka, niezwłocznie po przyznaniu punktów za kryteria, o których mowa w § 11 ust. 4 i 5 Rozporządzenia, sporządza i podaje do publicznej wiadomości na stronie internetowej urzędu marszałkowskiego albo samorządowej jednostki oraz                w urzędzie marszałkowskim albo w samorządowej jednostce listę, która zawiera informację o kolejności przysługiwania pomocy.</a:t>
            </a:r>
          </a:p>
          <a:p>
            <a:pPr algn="just"/>
            <a:r>
              <a:rPr lang="pl-PL" sz="2400" dirty="0"/>
              <a:t>Lista, zawierać będzie określenie podmiotu ubiegającego się o przyznanie pomocy, liczbę przyznanych punktów, tytuł operacji i kwotę pomocy.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43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076" y="154547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726" y="270601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3138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30099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                </a:t>
            </a:r>
            <a:r>
              <a:rPr lang="pl-PL" b="1" dirty="0">
                <a:solidFill>
                  <a:schemeClr val="accent2"/>
                </a:solidFill>
              </a:rPr>
              <a:t>Weryfikacja wniosków</a:t>
            </a:r>
            <a:br>
              <a:rPr lang="pl-PL" b="1" dirty="0">
                <a:solidFill>
                  <a:schemeClr val="accent2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/>
              <a:t>Po podaniu do publicznej wiadomości listy, właściwy organ samorządu województwa przeprowadza kontrolę administracyjną wniosków o przyznanie pomocy podmiotów umieszczonych na tej liście w zakresie spełnienia warunków przyznania pomocy, o których mowa w § 4 Rozporządzenia, oraz w zakresie danych w nim zawartych lub dokumentów niezbędnych do przyznania pomocy, których wykaz zawiera formularz, o którym mowa w § 9 ust. 2 Rozporządzenia.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44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44" y="21871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08" y="167570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045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2683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Weryfikacja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1811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/>
              <a:t>Kontroli administracyjnej, podlegają wnioski                                      o przyznanie pomocy w ilości, która jest ustalona na podstawie sumy kwot wnioskowanej pomocy na realizację operacji objętych tymi wnioskami, mieszczącej się w wysokości 150% limitu środków przewidzianych na operacje typu gospodarka wodno-ściekowa, o którym mowa w rozporządzeniu Ministra Rolnictwa i Rozwoju Wsi z dnia 12 października 2015 r.              w sprawie wysokości limitów środków dostępnych                    w poszczególnych województwach lub latach w ramach określonych działań lub </a:t>
            </a:r>
            <a:r>
              <a:rPr lang="pl-PL" sz="2400" dirty="0" err="1"/>
              <a:t>poddziałań</a:t>
            </a:r>
            <a:r>
              <a:rPr lang="pl-PL" sz="2400" dirty="0"/>
              <a:t> Programu Rozwoju Obszarów Wiejskich na lata 2014–2020 (Dz. U. poz. 1755).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45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44" y="21871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08" y="167570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045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2683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       Weryfikacja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9239398" cy="3880773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Jeżeli w wyniku przeprowadzenia kontroli administracyjnej, okaże się, że wniosek o przyznanie pomocy zawiera braki, właściwy organ samorządu województwa wzywa, w formie pisemnej, podmiot ubiegający się o przyznanie pomocy do usunięcia tych braków, w terminie 14 dni od dnia doręczenia wezwania. Jeżeli podmiot ubiegający się o przyznanie pomocy nie usunął wszystkich braków, wzywa się go ponownie,                     w formie pisemnej, do usunięcia pozostałych braków,                    w terminie 14 dni od dnia doręczenia wezwania.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46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44" y="21871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08" y="167570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34045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2683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Weryfikacja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9084852" cy="3880773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Jeżeli podmiot ubiegający się o przyznanie pomocy, pomimo wezwania, nie usunął braków w terminie, pomocy nie przyznaje się, o czym właściwy organ samorządu województwa informuje, w formie pisemnej, podmiot ubiegający się o przyznanie pomocy, podając przyczyny odmowy przyznania pomocy. </a:t>
            </a:r>
          </a:p>
          <a:p>
            <a:pPr algn="just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47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44" y="21871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08" y="167570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045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2683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Weryfikacja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9084852" cy="3880773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Właściwy organ samorządu województwa albo samorządowa jednostka po przeprowadzeniu kontroli administracyjnej, niezwłocznie aktualizuje i podaje do publicznej wiadomości listę, na stronie internetowej urzędu marszałkowskiego albo samorządowej jednostki oraz w urzędzie marszałkowskim albo w samorządowej jednostce, wskazując wnioski o przyznanie pomocy spełniające warunki przyznania pomocy  oraz mieszczące się w limicie środków przewidzianych na operacje typu gospodarka wodno-ściekowa.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48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44" y="21871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08" y="167570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045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2683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95680" y="1080004"/>
            <a:ext cx="9226233" cy="6704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Przyznanie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24560" y="1313645"/>
            <a:ext cx="9558843" cy="5138670"/>
          </a:xfrm>
        </p:spPr>
        <p:txBody>
          <a:bodyPr>
            <a:noAutofit/>
          </a:bodyPr>
          <a:lstStyle/>
          <a:p>
            <a:endParaRPr lang="pl-PL" sz="2000" dirty="0"/>
          </a:p>
          <a:p>
            <a:pPr algn="just"/>
            <a:r>
              <a:rPr lang="pl-PL" sz="2400" dirty="0"/>
              <a:t>W terminie 6 miesięcy od dnia, w którym upływa termin składania wniosków o przyznanie pomocy, właściwy organ samorządu województwa:</a:t>
            </a:r>
          </a:p>
          <a:p>
            <a:pPr marL="0" indent="0" algn="just">
              <a:buNone/>
            </a:pPr>
            <a:r>
              <a:rPr lang="pl-PL" sz="2400" dirty="0"/>
              <a:t>1) wzywa podmiot ubiegający się o przyznanie pomocy do zawarcia umowy –  w przypadku pozytywnego rozpatrzenia wniosku o przyznanie pomocy;</a:t>
            </a:r>
          </a:p>
          <a:p>
            <a:pPr marL="0" indent="0" algn="just">
              <a:buNone/>
            </a:pPr>
            <a:r>
              <a:rPr lang="pl-PL" sz="2400" dirty="0"/>
              <a:t>2) informuje podmiot ubiegający się o przyznanie pomocy o odmowie jej przyznania – w przypadku gdy nie są spełnione warunki przyznania pomocy lub wnioskowana kwota pomocy na realizację operacji nie mieści się w limicie środków przewidzianych na operacje typu gospodarka wodno-ściekowa.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>
          <a:xfrm>
            <a:off x="677334" y="6295038"/>
            <a:ext cx="6297612" cy="11144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49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49" y="16976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621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55519" y="1484313"/>
            <a:ext cx="796639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Beneficjenci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2495557" y="2407920"/>
            <a:ext cx="7427913" cy="35737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1) </a:t>
            </a:r>
            <a:r>
              <a:rPr lang="pl-PL" sz="2800" dirty="0"/>
              <a:t>gmina;</a:t>
            </a:r>
          </a:p>
          <a:p>
            <a:pPr marL="0" indent="0">
              <a:buNone/>
            </a:pPr>
            <a:r>
              <a:rPr lang="pl-PL" sz="2400" dirty="0"/>
              <a:t>2) </a:t>
            </a:r>
            <a:r>
              <a:rPr lang="pl-PL" sz="2800" dirty="0"/>
              <a:t>spółka, w której jedynymi udziałowcami są       jednostki samorządu terytorialnego;</a:t>
            </a:r>
          </a:p>
          <a:p>
            <a:pPr marL="0" indent="0">
              <a:buNone/>
            </a:pPr>
            <a:r>
              <a:rPr lang="pl-PL" sz="2400" dirty="0"/>
              <a:t>3) </a:t>
            </a:r>
            <a:r>
              <a:rPr lang="pl-PL" sz="2800" dirty="0"/>
              <a:t>związek międzygminny</a:t>
            </a:r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29" y="29168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30793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241" y="1484313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Umowy o przyznaniu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5459" y="2276475"/>
            <a:ext cx="8563477" cy="37150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sz="2400" dirty="0"/>
              <a:t>Umowy są zawierane w kolejności wynikającej z listy rankingowej operacji, do wysokości dostępnego limitu.</a:t>
            </a:r>
          </a:p>
          <a:p>
            <a:pPr marL="0" indent="0" algn="just">
              <a:buNone/>
            </a:pPr>
            <a:endParaRPr lang="pl-PL" sz="2400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50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27793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241" y="1159099"/>
            <a:ext cx="8229600" cy="57954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wypłaty środków finansowych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08338" y="1712889"/>
            <a:ext cx="10132382" cy="4520485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Środki finansowe z tytułu pomocy są wypłacane na warunkach określonych w umowie, jeżeli beneficjent:</a:t>
            </a:r>
          </a:p>
          <a:p>
            <a:pPr algn="just">
              <a:buNone/>
            </a:pPr>
            <a:r>
              <a:rPr lang="pl-PL" sz="2400" dirty="0"/>
              <a:t> 1) zrealizował operację lub jej etap zgodnie z warunkami określonymi w rozporządzeniu oraz w innych przepisach dotyczących inwestycji objętych operacją, oraz w umowie, w tym poniósł związane z tym koszty, nie później niż do dnia złożenia wniosku o płatność, a gdy został wezwany do usunięcia braków w tym wniosku, nie później niż w terminie 14 dni od dnia doręczenia tego wezwania; </a:t>
            </a:r>
          </a:p>
          <a:p>
            <a:pPr algn="just">
              <a:buNone/>
            </a:pPr>
            <a:r>
              <a:rPr lang="pl-PL" sz="2400" dirty="0"/>
              <a:t> 2) zrealizował lub realizuje zobowiązania określone w umowie;</a:t>
            </a:r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51</a:t>
            </a:fld>
            <a:endParaRPr lang="pl-PL" dirty="0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3950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241" y="1159099"/>
            <a:ext cx="8229600" cy="57954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wypłaty środków finansowych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15155" y="1712889"/>
            <a:ext cx="10325565" cy="4520485"/>
          </a:xfrm>
        </p:spPr>
        <p:txBody>
          <a:bodyPr>
            <a:noAutofit/>
          </a:bodyPr>
          <a:lstStyle/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/>
              <a:t>3) udokumentował zrealizowanie operacji lub jej etapu, w tym poniesienie kosztów kwalifikowalnych z tym związanych;</a:t>
            </a:r>
          </a:p>
          <a:p>
            <a:pPr>
              <a:buNone/>
            </a:pPr>
            <a:r>
              <a:rPr lang="pl-PL" sz="2400" dirty="0"/>
              <a:t>4) poniósł koszty kwalifikowalne w łącznej wysokości nieprzekraczającej kwoty 1 000 000 euro w przeliczeniu na złote według średniego kursu walut obcych Narodowego Banku Polskiego obowiązującego w dniu rozpoczęcia naboru wniosków o przyznanie pomocy.</a:t>
            </a:r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52</a:t>
            </a:fld>
            <a:endParaRPr lang="pl-PL" dirty="0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3950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1" y="1311593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refundacji kosztów kwalifikowalnych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85520" y="2276475"/>
            <a:ext cx="9469120" cy="37150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400" dirty="0"/>
              <a:t> </a:t>
            </a:r>
            <a:r>
              <a:rPr lang="pl-PL" sz="2800" dirty="0"/>
              <a:t>Koszty kwalifikowalne podlegają refundacji w pełnej wysokości, jeżeli zostały:</a:t>
            </a:r>
          </a:p>
          <a:p>
            <a:pPr marL="0" indent="0">
              <a:buNone/>
            </a:pPr>
            <a:r>
              <a:rPr lang="pl-PL" sz="2800" dirty="0"/>
              <a:t>1)	poniesione:</a:t>
            </a:r>
          </a:p>
          <a:p>
            <a:pPr marL="0" indent="0">
              <a:buNone/>
            </a:pPr>
            <a:r>
              <a:rPr lang="pl-PL" sz="2800" dirty="0"/>
              <a:t>	a)	od dnia, w którym została zawarta umowa, a w przypadku kosztów 		ogólnych – od dnia 1 stycznia 2014 r., </a:t>
            </a:r>
          </a:p>
          <a:p>
            <a:pPr marL="0" indent="0">
              <a:buNone/>
            </a:pPr>
            <a:r>
              <a:rPr lang="pl-PL" sz="2800" dirty="0"/>
              <a:t>	b)	zgodnie z przepisami o zamówieniach publicznych, a gdy te przepisy 		nie mają zastosowania – w wyniku wyboru przez beneficjenta 			wykonawców poszczególnych zadań ujętych w zestawieniu rzeczowo-		finansowym operacji z zachowaniem konkurencyjnego trybu ich 			wyboru określonego w umowie,</a:t>
            </a:r>
          </a:p>
          <a:p>
            <a:pPr marL="0" indent="0">
              <a:buNone/>
            </a:pPr>
            <a:r>
              <a:rPr lang="pl-PL" sz="2800" dirty="0"/>
              <a:t>	c)	w formie rozliczenia bezgotówkowego;</a:t>
            </a:r>
          </a:p>
          <a:p>
            <a:pPr marL="0" indent="0">
              <a:buNone/>
            </a:pPr>
            <a:r>
              <a:rPr lang="pl-PL" sz="2800" dirty="0"/>
              <a:t>2)	uwzględnione w oddzielnym systemie rachunkowości albo gdy do ich identyfikacji wykorzystano odpowiedni kod rachunkowy</a:t>
            </a:r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53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29705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81761" y="3292793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Dziękuję za uwagę</a:t>
            </a:r>
            <a:br>
              <a:rPr lang="pl-PL" sz="3200" b="1" dirty="0">
                <a:solidFill>
                  <a:srgbClr val="002060"/>
                </a:solidFill>
              </a:rPr>
            </a:br>
            <a:endParaRPr lang="pl-PL" sz="3200" b="1" dirty="0">
              <a:solidFill>
                <a:schemeClr val="accent2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85520" y="2276475"/>
            <a:ext cx="9469120" cy="37150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l-PL" sz="3600" b="1" dirty="0">
              <a:solidFill>
                <a:srgbClr val="002060"/>
              </a:solidFill>
            </a:endParaRP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54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912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42720" y="1484313"/>
            <a:ext cx="9997440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20800" y="2086376"/>
            <a:ext cx="10033000" cy="4340181"/>
          </a:xfrm>
        </p:spPr>
        <p:txBody>
          <a:bodyPr>
            <a:noAutofit/>
          </a:bodyPr>
          <a:lstStyle/>
          <a:p>
            <a:pPr>
              <a:buNone/>
            </a:pPr>
            <a:endParaRPr lang="pl-PL" sz="2400" b="1" dirty="0"/>
          </a:p>
          <a:p>
            <a:pPr>
              <a:buNone/>
            </a:pPr>
            <a:r>
              <a:rPr lang="pl-PL" sz="2800" b="1" dirty="0"/>
              <a:t>Pomoc jest udzielana na operację która spełnia warunki:</a:t>
            </a:r>
          </a:p>
          <a:p>
            <a:pPr algn="just">
              <a:buNone/>
            </a:pPr>
            <a:r>
              <a:rPr lang="pl-PL" sz="2400" dirty="0"/>
              <a:t>1)będzie realizowana w zakresie budowy, przebudowy lub wyposażenia obiektów budowlanych służących do zaopatrzenia w wodę lub odprowadzania i oczyszczania ścieków oraz na zakup i montaż urządzeń kanalizacyjnych i wodociągowych</a:t>
            </a:r>
            <a:r>
              <a:rPr lang="pl-PL" sz="2400" b="1" dirty="0"/>
              <a:t>;</a:t>
            </a:r>
          </a:p>
          <a:p>
            <a:pPr algn="just">
              <a:buNone/>
            </a:pPr>
            <a:r>
              <a:rPr lang="pl-PL" sz="2400" dirty="0"/>
              <a:t>2)koszty </a:t>
            </a:r>
            <a:r>
              <a:rPr lang="pl-PL" sz="2400" dirty="0" err="1"/>
              <a:t>kwalifikowalne</a:t>
            </a:r>
            <a:r>
              <a:rPr lang="pl-PL" sz="2400" dirty="0"/>
              <a:t> operacji nie będą współfinansowane                            z funduszy strukturalnych, Funduszu Spójności lub jakiegokolwiek innego unijnego instrumentu finansowego; </a:t>
            </a:r>
          </a:p>
          <a:p>
            <a:pPr algn="just">
              <a:buNone/>
            </a:pPr>
            <a:endParaRPr lang="pl-PL" sz="2400" b="1" dirty="0"/>
          </a:p>
          <a:p>
            <a:pPr>
              <a:buNone/>
            </a:pPr>
            <a:endParaRPr lang="pl-PL" sz="2800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6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06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426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91920" y="1484313"/>
            <a:ext cx="882999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51280" y="2276475"/>
            <a:ext cx="10002520" cy="39004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400" dirty="0"/>
              <a:t>3) Operacja będzie realizowana nie więcej niż w dwóch etapach, a wykonanie zakresu rzeczowego, zgodnie z zestawieniem rzeczowo-finansowym operacji, w tym poniesienie przez beneficjenta kosztów kwalifikowalnych operacji oraz złożenie wniosku o płatność końcową nastąpi nie później niż w terminie 12 miesięcy, a w przypadku operacji realizowanej w dwóch etapach nie później niż w terminie 24 miesięcy, od dnia zawarcia umowy, lecz nie później niż do dnia 30 czerwca 2023 r</a:t>
            </a:r>
            <a:r>
              <a:rPr lang="pl-PL" sz="2400" b="1" dirty="0"/>
              <a:t>.;</a:t>
            </a:r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7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29" y="12912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036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249680" y="1484313"/>
            <a:ext cx="897223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30960" y="2276475"/>
            <a:ext cx="10022840" cy="3900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4) będzie realizowana w miejscowości należącej do:</a:t>
            </a:r>
          </a:p>
          <a:p>
            <a:pPr>
              <a:buNone/>
            </a:pPr>
            <a:r>
              <a:rPr lang="pl-PL" sz="2400" dirty="0"/>
              <a:t>    a) gminy wiejskiej, lub</a:t>
            </a:r>
          </a:p>
          <a:p>
            <a:pPr>
              <a:buNone/>
            </a:pPr>
            <a:r>
              <a:rPr lang="pl-PL" sz="2400" dirty="0"/>
              <a:t>    b) gminy miejsko-wiejskiej, z wyłączeniem miast liczących powyżej       5 000 mieszkańców, lub</a:t>
            </a:r>
          </a:p>
          <a:p>
            <a:pPr algn="just">
              <a:buNone/>
            </a:pPr>
            <a:r>
              <a:rPr lang="pl-PL" sz="2400" dirty="0"/>
              <a:t>    c) gminy miejskiej, z wyłączeniem miejscowości liczących powyżej    5 000 mieszkańców;</a:t>
            </a:r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8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3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775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61440" y="914401"/>
            <a:ext cx="8860473" cy="61818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05307" y="1532586"/>
            <a:ext cx="10748493" cy="45333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000" dirty="0"/>
              <a:t>5) 	</a:t>
            </a:r>
            <a:r>
              <a:rPr lang="pl-PL" sz="2400" dirty="0"/>
              <a:t>Inwestycja w ramach operacji będzie realizowana na nieruchomości będącej własnością podmiotu ubiegającego się o przyznanie pomocy lub na nieruchomości, do której podmiot ten posiada udokumentowane prawo do jej dysponowania przez okres realizacji operacji oraz co najmniej przez okres 5 lat od płatności końcowej na rzecz beneficjenta; </a:t>
            </a:r>
          </a:p>
          <a:p>
            <a:pPr algn="just">
              <a:buNone/>
            </a:pPr>
            <a:endParaRPr lang="pl-PL" sz="2000" dirty="0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9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807" y="249758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227" y="193183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23158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2257</TotalTime>
  <Words>3000</Words>
  <Application>Microsoft Office PowerPoint</Application>
  <PresentationFormat>Panoramiczny</PresentationFormat>
  <Paragraphs>291</Paragraphs>
  <Slides>54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54</vt:i4>
      </vt:variant>
    </vt:vector>
  </HeadingPairs>
  <TitlesOfParts>
    <vt:vector size="61" baseType="lpstr">
      <vt:lpstr>Arial</vt:lpstr>
      <vt:lpstr>Book Antiqua</vt:lpstr>
      <vt:lpstr>Calibri</vt:lpstr>
      <vt:lpstr>Trebuchet MS</vt:lpstr>
      <vt:lpstr>Wingdings</vt:lpstr>
      <vt:lpstr>Wingdings 3</vt:lpstr>
      <vt:lpstr>Faseta</vt:lpstr>
      <vt:lpstr>Program Rozwoju Obszarów Wiejskich  2014-2020 </vt:lpstr>
      <vt:lpstr>  Wysokość limitów środków w województwie lubelskim </vt:lpstr>
      <vt:lpstr>Prezentacja przygotowana w oparciu o:</vt:lpstr>
      <vt:lpstr> Zakres pomocy</vt:lpstr>
      <vt:lpstr>Beneficjenci</vt:lpstr>
      <vt:lpstr>Warunki przyznania pomocy</vt:lpstr>
      <vt:lpstr>Warunki przyznania pomocy</vt:lpstr>
      <vt:lpstr>Warunki przyznania pomocy</vt:lpstr>
      <vt:lpstr>Warunki przyznania pomocy</vt:lpstr>
      <vt:lpstr>Warunki przyznania pomocy</vt:lpstr>
      <vt:lpstr>                          Warunki przyznania pomocy                                                             </vt:lpstr>
      <vt:lpstr> </vt:lpstr>
      <vt:lpstr>Kwalifikowalność kosztów</vt:lpstr>
      <vt:lpstr>Kwalifikowalność kosztów</vt:lpstr>
      <vt:lpstr>Kwalifikowalność kosztów</vt:lpstr>
      <vt:lpstr>Wysokość pomocy</vt:lpstr>
      <vt:lpstr>                Wysokość pomocy</vt:lpstr>
      <vt:lpstr>Wniosek o przyznanie pomocy</vt:lpstr>
      <vt:lpstr>      Wniosek o przyznanie pomocy</vt:lpstr>
      <vt:lpstr>                  Wniosek o przyznanie pomocy</vt:lpstr>
      <vt:lpstr>         Wniosek o przyznanie pomocy</vt:lpstr>
      <vt:lpstr>Wniosek o przyznanie pomocy</vt:lpstr>
      <vt:lpstr>       Wniosek o przyznanie pomocy</vt:lpstr>
      <vt:lpstr>  Wniosek o przyznanie pomocy</vt:lpstr>
      <vt:lpstr>       Wniosek o przyznanie pomocy</vt:lpstr>
      <vt:lpstr>Ocena wniosków – punktacja  </vt:lpstr>
      <vt:lpstr>                 Ocena wniosków – punktacja </vt:lpstr>
      <vt:lpstr>Ocena wniosków – punktacja </vt:lpstr>
      <vt:lpstr>Ocena wniosków – punktacja </vt:lpstr>
      <vt:lpstr>        Ocena wniosków – punktacja </vt:lpstr>
      <vt:lpstr>Ocena wniosków – punktacja </vt:lpstr>
      <vt:lpstr>Ocena wniosków – punktacja </vt:lpstr>
      <vt:lpstr>Ocena wniosków – punktacja </vt:lpstr>
      <vt:lpstr>Ocena wniosków – punktacja </vt:lpstr>
      <vt:lpstr>Ocena wniosków – punktacja </vt:lpstr>
      <vt:lpstr>       Ocena wniosków – punktacja </vt:lpstr>
      <vt:lpstr>Kolejność przyznania pomocy</vt:lpstr>
      <vt:lpstr>     Kolejność przyznania pomocy</vt:lpstr>
      <vt:lpstr>       Kolejność przyznania pomocy</vt:lpstr>
      <vt:lpstr>      Kolejność przyznania pomocy</vt:lpstr>
      <vt:lpstr>      Kolejność przyznania pomocy</vt:lpstr>
      <vt:lpstr>      Kolejność przyznania pomocy</vt:lpstr>
      <vt:lpstr>          Kolejność przyznania pomocy</vt:lpstr>
      <vt:lpstr>                 Weryfikacja wniosków </vt:lpstr>
      <vt:lpstr>       Weryfikacja wniosków</vt:lpstr>
      <vt:lpstr>              Weryfikacja wniosków</vt:lpstr>
      <vt:lpstr>       Weryfikacja wniosków</vt:lpstr>
      <vt:lpstr>       Weryfikacja wniosków</vt:lpstr>
      <vt:lpstr>Przyznanie pomocy</vt:lpstr>
      <vt:lpstr>Umowy o przyznaniu pomocy</vt:lpstr>
      <vt:lpstr>Warunki wypłaty środków finansowych</vt:lpstr>
      <vt:lpstr>Warunki wypłaty środków finansowych</vt:lpstr>
      <vt:lpstr>Warunki refundacji kosztów kwalifikowalnych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Rozwoju Obszarów Wiejskich  2007-2013 Oś 4 Leader</dc:title>
  <dc:creator>Adam Puchajda</dc:creator>
  <cp:lastModifiedBy>Inni</cp:lastModifiedBy>
  <cp:revision>420</cp:revision>
  <cp:lastPrinted>2015-11-04T12:15:13Z</cp:lastPrinted>
  <dcterms:created xsi:type="dcterms:W3CDTF">2015-02-03T12:07:42Z</dcterms:created>
  <dcterms:modified xsi:type="dcterms:W3CDTF">2016-09-18T09:14:49Z</dcterms:modified>
</cp:coreProperties>
</file>